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0.jpeg" ContentType="image/jpeg"/>
  <Override PartName="/ppt/media/image19.png" ContentType="image/png"/>
  <Override PartName="/ppt/media/image21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4.png" ContentType="image/png"/>
  <Override PartName="/ppt/media/image11.jpeg" ContentType="image/jpeg"/>
  <Override PartName="/ppt/media/image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27.png" ContentType="image/png"/>
  <Override PartName="/ppt/media/image33.jpeg" ContentType="image/jpeg"/>
  <Override PartName="/ppt/media/image40.jpeg" ContentType="image/jpeg"/>
  <Override PartName="/ppt/media/image44.png" ContentType="image/png"/>
  <Override PartName="/ppt/media/image45.jpeg" ContentType="image/jpeg"/>
  <Override PartName="/ppt/media/image30.png" ContentType="image/png"/>
  <Override PartName="/ppt/media/image28.png" ContentType="image/png"/>
  <Override PartName="/ppt/media/image29.jpeg" ContentType="image/jpeg"/>
  <Override PartName="/ppt/media/image42.png" ContentType="image/png"/>
  <Override PartName="/ppt/media/image46.jpeg" ContentType="image/jpeg"/>
  <Override PartName="/ppt/media/image43.png" ContentType="image/png"/>
  <Override PartName="/ppt/media/image47.jpeg" ContentType="image/jpeg"/>
  <Override PartName="/ppt/media/image31.jpeg" ContentType="image/jpeg"/>
  <Override PartName="/ppt/media/image41.png" ContentType="image/png"/>
  <Override PartName="/ppt/media/image9.png" ContentType="image/png"/>
  <Override PartName="/ppt/media/image39.png" ContentType="image/png"/>
  <Override PartName="/ppt/media/image48.jpeg" ContentType="image/jpeg"/>
  <Override PartName="/ppt/media/image49.jpeg" ContentType="image/jpeg"/>
  <Override PartName="/ppt/media/image50.jpeg" ContentType="image/jpeg"/>
  <Override PartName="/ppt/media/image13.png" ContentType="image/png"/>
  <Override PartName="/ppt/media/image34.png" ContentType="image/png"/>
  <Override PartName="/ppt/media/image4.png" ContentType="image/png"/>
  <Override PartName="/ppt/media/image12.jpeg" ContentType="image/jpeg"/>
  <Override PartName="/ppt/media/image5.png" ContentType="image/png"/>
  <Override PartName="/ppt/media/image35.png" ContentType="image/png"/>
  <Override PartName="/ppt/media/image38.png" ContentType="image/png"/>
  <Override PartName="/ppt/media/image8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49272B5-42D2-4D10-A4D9-1E3881776B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L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34C683-189F-4AFC-9A37-A31EC783F653}" type="slidenum">
              <a:rPr b="0" lang="en-IL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L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51012D-276B-41A4-BCD5-5DCB0A4245A1}" type="slidenum">
              <a:rPr b="0" lang="en-IL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L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FA5FEC-1F27-4EF5-86D2-A68244BD0E18}" type="slidenum">
              <a:rPr b="0" lang="en-IL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E82323-DFBA-4870-84C5-941FC2C2AD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46F458-33D2-4718-B6A6-01C6B61651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85CF79-02E0-434B-B100-CDCAF020F55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2041FE-0989-4ED4-AA7D-A6E7E494A4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8D421C-BB83-4806-B10F-2A2A7100BD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4A28E0-DCAE-4EA2-A8EB-5A091C4CA2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2470D8-23D6-43EE-8B58-A329FE4A8A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E07773-38BE-4032-8D83-08D6DFA157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A85D24-D068-49EB-A08F-203F33E25E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D96227-B49B-4442-83CA-CD9B63C7CC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4984EB-66CD-400D-894E-90675CD312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A212FA-3798-4F60-84D4-C747429093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948490-3401-480A-A907-DAEA6FECC9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2DA5FB-E977-42F4-8D9D-D21641CF1E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A625AA-28E5-46CB-A728-60561A2D19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54AC32-4127-4B58-98E1-2071E7F26F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FB8A89-DE9E-434A-B371-214763C6FBB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06AB3B-E235-4F86-9613-891EA774BD7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BD903C-94B7-475E-A2EF-C1B64A2C9C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E22869-11CB-4A05-85F9-56CE4488C8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0F8816-2550-4AF6-B51D-EE652739DB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A787C4-E40D-49E5-87A9-FCF475AB42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09C96E-51CC-4033-80C8-142C5E2BBC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21A7D0-8171-411E-8A0F-F4122DF72C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befd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484B8E-D8D4-43C3-B4E0-2B362F41D75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dbefd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0"/>
          <p:cNvSpPr/>
          <p:nvPr/>
        </p:nvSpPr>
        <p:spPr>
          <a:xfrm>
            <a:off x="380880" y="1230480"/>
            <a:ext cx="11429640" cy="531468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fafafa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7A83CE-2A5F-46D5-8610-80634DECAB6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21.png"/><Relationship Id="rId3" Type="http://schemas.openxmlformats.org/officeDocument/2006/relationships/slide" Target="slide30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" Target="slide2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" Target="slide2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" Target="slide24.xm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" Target="slide2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" Target="slide9.xml"/><Relationship Id="rId2" Type="http://schemas.openxmlformats.org/officeDocument/2006/relationships/slide" Target="slide10.xml"/><Relationship Id="rId3" Type="http://schemas.openxmlformats.org/officeDocument/2006/relationships/slide" Target="slide11.xml"/><Relationship Id="rId4" Type="http://schemas.openxmlformats.org/officeDocument/2006/relationships/slide" Target="slide14.xml"/><Relationship Id="rId5" Type="http://schemas.openxmlformats.org/officeDocument/2006/relationships/slide" Target="slide15.xml"/><Relationship Id="rId6" Type="http://schemas.openxmlformats.org/officeDocument/2006/relationships/slide" Target="slide13.xml"/><Relationship Id="rId7" Type="http://schemas.openxmlformats.org/officeDocument/2006/relationships/slide" Target="slide16.xml"/><Relationship Id="rId8" Type="http://schemas.openxmlformats.org/officeDocument/2006/relationships/slide" Target="slide17.xml"/><Relationship Id="rId9" Type="http://schemas.openxmlformats.org/officeDocument/2006/relationships/slide" Target="slide18.xml"/><Relationship Id="rId10" Type="http://schemas.openxmlformats.org/officeDocument/2006/relationships/slide" Target="slide12.xml"/><Relationship Id="rId1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" Target="slide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מלבן 250"/>
          <p:cNvSpPr/>
          <p:nvPr/>
        </p:nvSpPr>
        <p:spPr>
          <a:xfrm>
            <a:off x="3155040" y="493560"/>
            <a:ext cx="5814360" cy="30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9600" spc="-1" strike="noStrike">
                <a:solidFill>
                  <a:srgbClr val="92d050"/>
                </a:solidFill>
                <a:latin typeface="Agency FB"/>
              </a:rPr>
              <a:t>ANGRY-BIRDS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28" name="TextBox 12"/>
          <p:cNvSpPr/>
          <p:nvPr/>
        </p:nvSpPr>
        <p:spPr>
          <a:xfrm>
            <a:off x="3689280" y="5253120"/>
            <a:ext cx="48128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  <a:buNone/>
            </a:pPr>
            <a:r>
              <a:rPr b="1" lang="he-IL" sz="2000" spc="-1" strike="noStrike" u="sng">
                <a:solidFill>
                  <a:srgbClr val="000000"/>
                </a:solidFill>
                <a:uFillTx/>
                <a:latin typeface="Segoe UI"/>
                <a:cs typeface="Segoe UI"/>
              </a:rPr>
              <a:t>פרוייקט חורף תשפ"ה – מעבדה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Segoe UI"/>
              </a:rPr>
              <a:t>1</a:t>
            </a:r>
            <a:r>
              <a:rPr b="1" lang="he-IL" sz="2000" spc="-1" strike="noStrike" u="sng">
                <a:solidFill>
                  <a:srgbClr val="000000"/>
                </a:solidFill>
                <a:uFillTx/>
                <a:latin typeface="Segoe UI"/>
                <a:cs typeface="Segoe UI"/>
              </a:rPr>
              <a:t>א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Segoe UI"/>
              </a:rPr>
              <a:t>'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Segoe UI"/>
                <a:cs typeface="Segoe UI"/>
              </a:rPr>
              <a:t>מגישים</a:t>
            </a:r>
            <a:r>
              <a:rPr b="1" lang="en-US" sz="1800" spc="-1" strike="noStrike">
                <a:solidFill>
                  <a:srgbClr val="000000"/>
                </a:solidFill>
                <a:latin typeface="Segoe UI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Segoe UI"/>
                <a:cs typeface="Segoe UI"/>
              </a:rPr>
              <a:t>מדריך</a:t>
            </a:r>
            <a:r>
              <a:rPr b="1" lang="en-US" sz="1800" spc="-1" strike="noStrike">
                <a:solidFill>
                  <a:srgbClr val="000000"/>
                </a:solidFill>
                <a:latin typeface="Segoe UI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 אייל, ניר, קובי, אברהם, ושותפים</a:t>
            </a:r>
            <a:r>
              <a:rPr b="0" lang="en-US" sz="1800" spc="-1" strike="noStrike">
                <a:solidFill>
                  <a:srgbClr val="000000"/>
                </a:solidFill>
                <a:latin typeface="Segoe UI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מלבן 250"/>
          <p:cNvSpPr/>
          <p:nvPr/>
        </p:nvSpPr>
        <p:spPr>
          <a:xfrm>
            <a:off x="238680" y="302040"/>
            <a:ext cx="98308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Score and Time Display (part of game control)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48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7" descr="A diagram of a computer program&#10;&#10;Description automatically generated"/>
          <p:cNvPicPr/>
          <p:nvPr/>
        </p:nvPicPr>
        <p:blipFill>
          <a:blip r:embed="rId3"/>
          <a:stretch/>
        </p:blipFill>
        <p:spPr>
          <a:xfrm>
            <a:off x="1062000" y="1214640"/>
            <a:ext cx="10188720" cy="534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Sound Unit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1" name="Rectangle 10"/>
          <p:cNvSpPr/>
          <p:nvPr/>
        </p:nvSpPr>
        <p:spPr>
          <a:xfrm>
            <a:off x="380880" y="1230480"/>
            <a:ext cx="11429640" cy="531468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53" name="תמונה 3" descr=""/>
          <p:cNvPicPr/>
          <p:nvPr/>
        </p:nvPicPr>
        <p:blipFill>
          <a:blip r:embed="rId3"/>
          <a:stretch/>
        </p:blipFill>
        <p:spPr>
          <a:xfrm>
            <a:off x="838080" y="2538720"/>
            <a:ext cx="10515240" cy="276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Comments Block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5" name="Rectangle 10"/>
          <p:cNvSpPr/>
          <p:nvPr/>
        </p:nvSpPr>
        <p:spPr>
          <a:xfrm>
            <a:off x="380880" y="1230480"/>
            <a:ext cx="11429640" cy="531468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7" descr="A computer screen 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274680" y="1388880"/>
            <a:ext cx="11535840" cy="509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Pigs and obstacle matrix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59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4" descr="BACK Arrow | Symbols - Arrow">
            <a:hlinkClick r:id="rId3" action="ppaction://hlinksldjump"/>
          </p:cNvPr>
          <p:cNvPicPr/>
          <p:nvPr/>
        </p:nvPicPr>
        <p:blipFill>
          <a:blip r:embed="rId4"/>
          <a:stretch/>
        </p:blipFill>
        <p:spPr>
          <a:xfrm>
            <a:off x="514800" y="5979240"/>
            <a:ext cx="482400" cy="42192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6" descr=""/>
          <p:cNvPicPr/>
          <p:nvPr/>
        </p:nvPicPr>
        <p:blipFill>
          <a:blip r:embed="rId5"/>
          <a:stretch/>
        </p:blipFill>
        <p:spPr>
          <a:xfrm>
            <a:off x="514800" y="1193760"/>
            <a:ext cx="11296080" cy="52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Power Control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3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3" descr=""/>
          <p:cNvPicPr/>
          <p:nvPr/>
        </p:nvPicPr>
        <p:blipFill>
          <a:blip r:embed="rId3"/>
          <a:stretch/>
        </p:blipFill>
        <p:spPr>
          <a:xfrm>
            <a:off x="415080" y="1263600"/>
            <a:ext cx="11776680" cy="450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Slingshot block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6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5" descr=""/>
          <p:cNvPicPr/>
          <p:nvPr/>
        </p:nvPicPr>
        <p:blipFill>
          <a:blip r:embed="rId3"/>
          <a:stretch/>
        </p:blipFill>
        <p:spPr>
          <a:xfrm>
            <a:off x="407520" y="1238400"/>
            <a:ext cx="117842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Bird Block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69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sp>
        <p:nvSpPr>
          <p:cNvPr id="270" name="AutoShape 2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Picture 6" descr="A diagram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388800" y="1383840"/>
            <a:ext cx="11368080" cy="511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VGA Section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3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7" descr="A computer screen with a diagram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368640" y="1207800"/>
            <a:ext cx="11442240" cy="436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Game Control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6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5" descr="A screenshot of a computer program&#10;&#10;Description automatically generated"/>
          <p:cNvPicPr/>
          <p:nvPr/>
        </p:nvPicPr>
        <p:blipFill>
          <a:blip r:embed="rId3"/>
          <a:stretch/>
        </p:blipFill>
        <p:spPr>
          <a:xfrm>
            <a:off x="408960" y="1371600"/>
            <a:ext cx="11570040" cy="512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מלבן 250"/>
          <p:cNvSpPr/>
          <p:nvPr/>
        </p:nvSpPr>
        <p:spPr>
          <a:xfrm>
            <a:off x="1621800" y="312480"/>
            <a:ext cx="894816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slingshot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תיאור המודול הראשון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: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79" name="תמונה 5" descr=""/>
          <p:cNvPicPr/>
          <p:nvPr/>
        </p:nvPicPr>
        <p:blipFill>
          <a:blip r:embed="rId1"/>
          <a:stretch/>
        </p:blipFill>
        <p:spPr>
          <a:xfrm>
            <a:off x="1621800" y="1802520"/>
            <a:ext cx="8948160" cy="4163040"/>
          </a:xfrm>
          <a:prstGeom prst="rect">
            <a:avLst/>
          </a:prstGeom>
          <a:ln w="0">
            <a:noFill/>
          </a:ln>
        </p:spPr>
      </p:pic>
      <p:sp>
        <p:nvSpPr>
          <p:cNvPr id="280" name="מלבן: פינות מעוגלות 6"/>
          <p:cNvSpPr/>
          <p:nvPr/>
        </p:nvSpPr>
        <p:spPr>
          <a:xfrm>
            <a:off x="1476360" y="4010040"/>
            <a:ext cx="5066280" cy="16804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Picture 47" descr=""/>
          <p:cNvPicPr/>
          <p:nvPr/>
        </p:nvPicPr>
        <p:blipFill>
          <a:blip r:embed="rId2"/>
          <a:stretch/>
        </p:blipFill>
        <p:spPr>
          <a:xfrm>
            <a:off x="1207440" y="3889800"/>
            <a:ext cx="8029800" cy="23342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82" name="טבלה 10"/>
          <p:cNvGraphicFramePr/>
          <p:nvPr/>
        </p:nvGraphicFramePr>
        <p:xfrm>
          <a:off x="446400" y="1296360"/>
          <a:ext cx="11298600" cy="2334240"/>
        </p:xfrm>
        <a:graphic>
          <a:graphicData uri="http://schemas.openxmlformats.org/drawingml/2006/table">
            <a:tbl>
              <a:tblPr/>
              <a:tblGrid>
                <a:gridCol w="2031840"/>
                <a:gridCol w="9266760"/>
              </a:tblGrid>
              <a:tr h="82872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תפקיד מפורט של המודול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לשנות את זווית הירי, לקבוע את זווית ציור הקו.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לשחרר את הציפור לתעופה.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לקבוע מיקום התחלתי ומהירות התחלתית לציפור בכיווני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X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ו-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620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למה הוא חשוב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רוגטקה היא כלי המשחק המרכזי, המודול מממש את אופן פעולתה.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708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מימוש מצומצם 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MVP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))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זווית ירי אחת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מספר עוצמות מתיחה של הרוגטקה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23228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אופן המימוש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נממש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4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מודולים האחראים על: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שינוי זווית ומתיחת הרוגטקה- באמצעות מכונת מצבים האחראית על שינוי זווית המעוף, ועל שחרור הציפור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שינוי חץ המסלול הבליסטי – היחידה מקבלת זווית מ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slingshot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, בודקת אילו פיקסלים נמצאים על המסלול הבליסטי, ומציירת חץ בהתאם לעוצמה.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מיקום הרוגטקה – מודול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square object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ממעבדת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VGA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. מתריע על חפיפה בין מיקום הרוגטקה לבין מיקום הפיקסל המצוייר.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2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ציור הרוגטקה למסך- בעזרת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bit map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שמכיל את קידוד של ציור הרוגטקה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מלבן 250"/>
          <p:cNvSpPr/>
          <p:nvPr/>
        </p:nvSpPr>
        <p:spPr>
          <a:xfrm>
            <a:off x="2933640" y="31248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אפיון הפרויקט-גרסת רוגטקה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130" name="Group 18"/>
          <p:cNvGrpSpPr/>
          <p:nvPr/>
        </p:nvGrpSpPr>
        <p:grpSpPr>
          <a:xfrm>
            <a:off x="6319440" y="1343520"/>
            <a:ext cx="5353920" cy="5077080"/>
            <a:chOff x="6319440" y="1343520"/>
            <a:chExt cx="5353920" cy="5077080"/>
          </a:xfrm>
        </p:grpSpPr>
        <p:sp>
          <p:nvSpPr>
            <p:cNvPr id="131" name="Rectangle 10"/>
            <p:cNvSpPr/>
            <p:nvPr/>
          </p:nvSpPr>
          <p:spPr>
            <a:xfrm>
              <a:off x="6319440" y="1343520"/>
              <a:ext cx="5353920" cy="50770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TextBox 14"/>
            <p:cNvSpPr/>
            <p:nvPr/>
          </p:nvSpPr>
          <p:spPr>
            <a:xfrm>
              <a:off x="7029360" y="1501560"/>
              <a:ext cx="41428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he-IL" sz="1800" spc="-1" strike="noStrike" u="sng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דרישות בסיסות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3" name="TextBox 15"/>
            <p:cNvSpPr/>
            <p:nvPr/>
          </p:nvSpPr>
          <p:spPr>
            <a:xfrm>
              <a:off x="6620040" y="1877040"/>
              <a:ext cx="4819320" cy="28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רקע עם שחקן בדמות רוגטקה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זווית אחת קבועה למתיחת הרוגטקה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לחיצה על מקש מסויים תמתח את הרוגטקה 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שחרור המקש יגרום לשיגור הציפור במסלול בליסטי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34" name="Group 19"/>
          <p:cNvGrpSpPr/>
          <p:nvPr/>
        </p:nvGrpSpPr>
        <p:grpSpPr>
          <a:xfrm>
            <a:off x="518040" y="1343520"/>
            <a:ext cx="5272560" cy="5077080"/>
            <a:chOff x="518040" y="1343520"/>
            <a:chExt cx="5272560" cy="5077080"/>
          </a:xfrm>
        </p:grpSpPr>
        <p:sp>
          <p:nvSpPr>
            <p:cNvPr id="135" name="Rectangle 20"/>
            <p:cNvSpPr/>
            <p:nvPr/>
          </p:nvSpPr>
          <p:spPr>
            <a:xfrm>
              <a:off x="518040" y="1343520"/>
              <a:ext cx="5272560" cy="50770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TextBox 21"/>
            <p:cNvSpPr/>
            <p:nvPr/>
          </p:nvSpPr>
          <p:spPr>
            <a:xfrm>
              <a:off x="1019160" y="1549080"/>
              <a:ext cx="40716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he-IL" sz="1800" spc="-1" strike="noStrike" u="sng">
                  <a:solidFill>
                    <a:srgbClr val="000000"/>
                  </a:solidFill>
                  <a:uFillTx/>
                  <a:latin typeface="Segoe UI"/>
                  <a:cs typeface="Segoe UI"/>
                </a:rPr>
                <a:t>דרישות לציון </a:t>
              </a:r>
              <a:r>
                <a:rPr b="1" lang="en-US" sz="1800" spc="-1" strike="noStrike" u="sng">
                  <a:solidFill>
                    <a:srgbClr val="000000"/>
                  </a:solidFill>
                  <a:uFillTx/>
                  <a:latin typeface="Segoe UI"/>
                </a:rPr>
                <a:t>100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37" name="TextBox 22"/>
            <p:cNvSpPr/>
            <p:nvPr/>
          </p:nvSpPr>
          <p:spPr>
            <a:xfrm>
              <a:off x="1104120" y="1870920"/>
              <a:ext cx="4514760" cy="393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הוספת חזירים שיופיעו במקומות אקראיים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מספר טופולוגיות הכוללות מכשולים שונים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מספר חיים, ניקוד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צלילי פגיעה או פספוס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רמות קושי משתנות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סיבוב הרוגטקה בעזרת שני מקשים נוספים</a:t>
              </a:r>
              <a:endParaRPr b="0" lang="en-US" sz="1800" spc="-1" strike="noStrike">
                <a:latin typeface="Arial"/>
              </a:endParaRPr>
            </a:p>
            <a:p>
              <a:pPr algn="r" rtl="1">
                <a:lnSpc>
                  <a:spcPct val="200000"/>
                </a:lnSpc>
                <a:buNone/>
              </a:pPr>
              <a:r>
                <a:rPr b="0" lang="he-IL" sz="1800" spc="-1" strike="noStrike">
                  <a:solidFill>
                    <a:srgbClr val="000000"/>
                  </a:solidFill>
                  <a:latin typeface="Segoe UI"/>
                  <a:cs typeface="Segoe UI"/>
                </a:rPr>
                <a:t>מספר זוויות דיסקרטיות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מלבן 250"/>
          <p:cNvSpPr/>
          <p:nvPr/>
        </p:nvSpPr>
        <p:spPr>
          <a:xfrm>
            <a:off x="1693440" y="312480"/>
            <a:ext cx="861768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slingshot 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תיאור מכונת מצבים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: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84" name="Picture 2" descr="waveform Icon - Free PNG &amp; SVG 3739851 - Noun Project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488880" y="5456160"/>
            <a:ext cx="952200" cy="952200"/>
          </a:xfrm>
          <a:prstGeom prst="rect">
            <a:avLst/>
          </a:prstGeom>
          <a:ln w="0">
            <a:solidFill>
              <a:srgbClr val="000000"/>
            </a:solidFill>
          </a:ln>
          <a:scene3d>
            <a:camera prst="orthographicFront"/>
            <a:lightRig dir="t" rig="threePt"/>
          </a:scene3d>
          <a:sp3d/>
        </p:spPr>
      </p:pic>
      <p:sp>
        <p:nvSpPr>
          <p:cNvPr id="285" name="תיבת טקסט 37"/>
          <p:cNvSpPr/>
          <p:nvPr/>
        </p:nvSpPr>
        <p:spPr>
          <a:xfrm>
            <a:off x="406440" y="5086800"/>
            <a:ext cx="1142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waveform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3"/>
          <a:stretch/>
        </p:blipFill>
        <p:spPr>
          <a:xfrm>
            <a:off x="3162240" y="1355400"/>
            <a:ext cx="6324120" cy="4832280"/>
          </a:xfrm>
          <a:prstGeom prst="rect">
            <a:avLst/>
          </a:prstGeom>
          <a:ln w="0">
            <a:noFill/>
          </a:ln>
        </p:spPr>
      </p:pic>
      <p:sp>
        <p:nvSpPr>
          <p:cNvPr id="287" name="TextBox 3"/>
          <p:cNvSpPr/>
          <p:nvPr/>
        </p:nvSpPr>
        <p:spPr>
          <a:xfrm>
            <a:off x="3208320" y="1987560"/>
            <a:ext cx="1019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!resetN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TextBox 5"/>
          <p:cNvSpPr/>
          <p:nvPr/>
        </p:nvSpPr>
        <p:spPr>
          <a:xfrm>
            <a:off x="5654520" y="2095920"/>
            <a:ext cx="315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Stage started or new shot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TextBox 6"/>
          <p:cNvSpPr/>
          <p:nvPr/>
        </p:nvSpPr>
        <p:spPr>
          <a:xfrm>
            <a:off x="6125400" y="4565520"/>
            <a:ext cx="239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key released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TextBox 7"/>
          <p:cNvSpPr/>
          <p:nvPr/>
        </p:nvSpPr>
        <p:spPr>
          <a:xfrm>
            <a:off x="3369600" y="3769920"/>
            <a:ext cx="96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always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TextBox 8"/>
          <p:cNvSpPr/>
          <p:nvPr/>
        </p:nvSpPr>
        <p:spPr>
          <a:xfrm>
            <a:off x="8548560" y="4349880"/>
            <a:ext cx="30412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Default: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currentState &lt;= IDLE;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birdReleasing &lt;= 0;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currentAngleIndex &lt;=2’b00;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angleUpKey_d &lt;= 0;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</a:rPr>
              <a:t>angleDownKey_d &lt;= 0;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מלבן 250"/>
          <p:cNvSpPr/>
          <p:nvPr/>
        </p:nvSpPr>
        <p:spPr>
          <a:xfrm>
            <a:off x="1621800" y="312480"/>
            <a:ext cx="894816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Waveform slingshot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93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11" descr=""/>
          <p:cNvPicPr/>
          <p:nvPr/>
        </p:nvPicPr>
        <p:blipFill>
          <a:blip r:embed="rId3"/>
          <a:stretch/>
        </p:blipFill>
        <p:spPr>
          <a:xfrm>
            <a:off x="425520" y="974880"/>
            <a:ext cx="11385360" cy="4334400"/>
          </a:xfrm>
          <a:prstGeom prst="rect">
            <a:avLst/>
          </a:prstGeom>
          <a:ln w="0">
            <a:noFill/>
          </a:ln>
        </p:spPr>
      </p:pic>
      <p:sp>
        <p:nvSpPr>
          <p:cNvPr id="295" name="Rectangle 13"/>
          <p:cNvSpPr/>
          <p:nvPr/>
        </p:nvSpPr>
        <p:spPr>
          <a:xfrm>
            <a:off x="2666880" y="1397160"/>
            <a:ext cx="475920" cy="3720600"/>
          </a:xfrm>
          <a:prstGeom prst="rect">
            <a:avLst/>
          </a:prstGeom>
          <a:noFill/>
          <a:ln w="38100">
            <a:solidFill>
              <a:srgbClr val="8ab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Rectangle 14"/>
          <p:cNvSpPr/>
          <p:nvPr/>
        </p:nvSpPr>
        <p:spPr>
          <a:xfrm>
            <a:off x="3452040" y="1432440"/>
            <a:ext cx="617040" cy="3685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Rectangle 15"/>
          <p:cNvSpPr/>
          <p:nvPr/>
        </p:nvSpPr>
        <p:spPr>
          <a:xfrm>
            <a:off x="4293720" y="1474560"/>
            <a:ext cx="716040" cy="36853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Rectangle 16"/>
          <p:cNvSpPr/>
          <p:nvPr/>
        </p:nvSpPr>
        <p:spPr>
          <a:xfrm>
            <a:off x="5200920" y="1512360"/>
            <a:ext cx="2064600" cy="3565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Rectangle 17"/>
          <p:cNvSpPr/>
          <p:nvPr/>
        </p:nvSpPr>
        <p:spPr>
          <a:xfrm>
            <a:off x="7334280" y="1474560"/>
            <a:ext cx="2658960" cy="3685320"/>
          </a:xfrm>
          <a:prstGeom prst="rect">
            <a:avLst/>
          </a:prstGeom>
          <a:noFill/>
          <a:ln w="38100">
            <a:solidFill>
              <a:srgbClr val="2445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ectangle 18"/>
          <p:cNvSpPr/>
          <p:nvPr/>
        </p:nvSpPr>
        <p:spPr>
          <a:xfrm>
            <a:off x="10100160" y="1432440"/>
            <a:ext cx="1665720" cy="3763800"/>
          </a:xfrm>
          <a:prstGeom prst="rect">
            <a:avLst/>
          </a:prstGeom>
          <a:noFill/>
          <a:ln w="38100">
            <a:solidFill>
              <a:srgbClr val="fb4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Box 19"/>
          <p:cNvSpPr/>
          <p:nvPr/>
        </p:nvSpPr>
        <p:spPr>
          <a:xfrm>
            <a:off x="487800" y="5118120"/>
            <a:ext cx="2177640" cy="515880"/>
          </a:xfrm>
          <a:prstGeom prst="rect">
            <a:avLst/>
          </a:prstGeom>
          <a:noFill/>
          <a:ln w="3175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400" spc="-1" strike="noStrike">
                <a:solidFill>
                  <a:srgbClr val="000000"/>
                </a:solidFill>
                <a:latin typeface="Calibri"/>
              </a:rPr>
              <a:t>אתחול אסינכרוני בתחילת משחק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2" name="TextBox 20"/>
          <p:cNvSpPr/>
          <p:nvPr/>
        </p:nvSpPr>
        <p:spPr>
          <a:xfrm>
            <a:off x="2758320" y="5298480"/>
            <a:ext cx="1329480" cy="1794600"/>
          </a:xfrm>
          <a:prstGeom prst="rect">
            <a:avLst/>
          </a:prstGeom>
          <a:noFill/>
          <a:ln w="317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400" spc="-1" strike="noStrike">
                <a:solidFill>
                  <a:srgbClr val="000000"/>
                </a:solidFill>
                <a:latin typeface="Calibri"/>
              </a:rPr>
              <a:t>אתחול אסינכרוני שני, נשים לב כי למרות שהטריגר והאפשור למעלה אין שחרור ציפור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3" name="TextBox 21"/>
          <p:cNvSpPr/>
          <p:nvPr/>
        </p:nvSpPr>
        <p:spPr>
          <a:xfrm>
            <a:off x="4180680" y="5286960"/>
            <a:ext cx="927720" cy="1155240"/>
          </a:xfrm>
          <a:prstGeom prst="rect">
            <a:avLst/>
          </a:prstGeom>
          <a:noFill/>
          <a:ln w="3175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rtl="1">
              <a:lnSpc>
                <a:spcPct val="100000"/>
              </a:lnSpc>
              <a:buNone/>
            </a:pPr>
            <a:r>
              <a:rPr b="0" lang="he-IL" sz="1400" spc="-1" strike="noStrike">
                <a:solidFill>
                  <a:srgbClr val="000000"/>
                </a:solidFill>
                <a:latin typeface="Calibri"/>
              </a:rPr>
              <a:t>נסיון ירי כאשר הכניסה המאפשרת נמוכה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4" name="TextBox 22"/>
          <p:cNvSpPr/>
          <p:nvPr/>
        </p:nvSpPr>
        <p:spPr>
          <a:xfrm>
            <a:off x="5162400" y="5078520"/>
            <a:ext cx="2035080" cy="1186920"/>
          </a:xfrm>
          <a:prstGeom prst="rect">
            <a:avLst/>
          </a:prstGeom>
          <a:noFill/>
          <a:ln w="28575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בדיקת תקינות פעולת המודול, שינוי זווית וירי לאחר עליית טריגר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TextBox 23"/>
          <p:cNvSpPr/>
          <p:nvPr/>
        </p:nvSpPr>
        <p:spPr>
          <a:xfrm>
            <a:off x="7350120" y="5286960"/>
            <a:ext cx="2585880" cy="638280"/>
          </a:xfrm>
          <a:prstGeom prst="rect">
            <a:avLst/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rtl="1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בדיקת תקינות שינוי הזווית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TextBox 24"/>
          <p:cNvSpPr/>
          <p:nvPr/>
        </p:nvSpPr>
        <p:spPr>
          <a:xfrm>
            <a:off x="10100160" y="5375880"/>
            <a:ext cx="166572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rtl="1">
              <a:lnSpc>
                <a:spcPct val="100000"/>
              </a:lnSpc>
              <a:buNone/>
            </a:pPr>
            <a:r>
              <a:rPr b="0" lang="he-IL" sz="1400" spc="-1" strike="noStrike">
                <a:solidFill>
                  <a:srgbClr val="000000"/>
                </a:solidFill>
                <a:latin typeface="Calibri"/>
              </a:rPr>
              <a:t>בדיקת מקרי קצה, במצב ספציפי זה הורדת הזווית הייתה דומיננטית.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מלבן 250"/>
          <p:cNvSpPr/>
          <p:nvPr/>
        </p:nvSpPr>
        <p:spPr>
          <a:xfrm>
            <a:off x="304920" y="312480"/>
            <a:ext cx="1162656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game_controller_states 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תיאור מודול שני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: </a:t>
            </a:r>
            <a:endParaRPr b="0" lang="en-US" sz="4800" spc="-1" strike="noStrike">
              <a:latin typeface="Arial"/>
            </a:endParaRPr>
          </a:p>
        </p:txBody>
      </p:sp>
      <p:graphicFrame>
        <p:nvGraphicFramePr>
          <p:cNvPr id="308" name="טבלה 10"/>
          <p:cNvGraphicFramePr/>
          <p:nvPr/>
        </p:nvGraphicFramePr>
        <p:xfrm>
          <a:off x="520200" y="1245240"/>
          <a:ext cx="11298600" cy="2326680"/>
        </p:xfrm>
        <a:graphic>
          <a:graphicData uri="http://schemas.openxmlformats.org/drawingml/2006/table">
            <a:tbl>
              <a:tblPr/>
              <a:tblGrid>
                <a:gridCol w="2031840"/>
                <a:gridCol w="9266760"/>
              </a:tblGrid>
              <a:tr h="82872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תפקיד מפורט של המודול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8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זיהוי כל ההתנגשויות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marL="343080" indent="-343080" algn="r" rtl="1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Calibri Light"/>
                        <a:buAutoNum type="arabicPeriod"/>
                      </a:pPr>
                      <a:r>
                        <a:rPr b="0" lang="he-IL" sz="18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מכונת מצבים הכוללת: פתיחת משחק, מהלך משחק, סיום משחק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620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למה הוא חשוב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8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מהווה את ה"מוח" של המשחק ומקדם אותו בהתאם למה שקורה.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708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מימוש מצומצם 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MVP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))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8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זיהוי כל ההתנגשויות.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45200"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6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אופן המימוש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b7e0a8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r" rtl="1">
                        <a:lnSpc>
                          <a:spcPct val="100000"/>
                        </a:lnSpc>
                        <a:buNone/>
                      </a:pPr>
                      <a:r>
                        <a:rPr b="0" lang="he-IL" sz="1800" spc="-1" strike="noStrike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מרכז את כל בקשות הציור ושולח התראות התנגשות למכלולים הרלוונטיים. בנוסף, בעזרת מכונת מצבים קובע באיזה שלב המשחק נמצא כעת ושולח עדכונים ליחידות השונות מה לעשות.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9" name="AutoShape 4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Picture 7" descr="A close-up of a computer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1059840" y="3581280"/>
            <a:ext cx="9060480" cy="29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מלבן 250"/>
          <p:cNvSpPr/>
          <p:nvPr/>
        </p:nvSpPr>
        <p:spPr>
          <a:xfrm>
            <a:off x="406440" y="307080"/>
            <a:ext cx="116074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game_controller_states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תיאור מכונת מצבים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12" name="תמונה 2" descr=""/>
          <p:cNvPicPr/>
          <p:nvPr/>
        </p:nvPicPr>
        <p:blipFill>
          <a:blip r:embed="rId1"/>
          <a:stretch/>
        </p:blipFill>
        <p:spPr>
          <a:xfrm>
            <a:off x="2006280" y="1812960"/>
            <a:ext cx="9279360" cy="451620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2" descr="waveform Icon - Free PNG &amp; SVG 3739851 - Noun Project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488880" y="5456160"/>
            <a:ext cx="952200" cy="952200"/>
          </a:xfrm>
          <a:prstGeom prst="rect">
            <a:avLst/>
          </a:prstGeom>
          <a:ln w="0">
            <a:solidFill>
              <a:srgbClr val="000000"/>
            </a:solidFill>
          </a:ln>
          <a:scene3d>
            <a:camera prst="orthographicFront"/>
            <a:lightRig dir="t" rig="threePt"/>
          </a:scene3d>
          <a:sp3d/>
        </p:spPr>
      </p:pic>
      <p:sp>
        <p:nvSpPr>
          <p:cNvPr id="314" name="תיבת טקסט 5"/>
          <p:cNvSpPr/>
          <p:nvPr/>
        </p:nvSpPr>
        <p:spPr>
          <a:xfrm>
            <a:off x="406440" y="5086800"/>
            <a:ext cx="1142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waveform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Straight Arrow Connector 9"/>
          <p:cNvSpPr/>
          <p:nvPr/>
        </p:nvSpPr>
        <p:spPr>
          <a:xfrm>
            <a:off x="851040" y="2610000"/>
            <a:ext cx="1098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49e3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TextBox 11"/>
          <p:cNvSpPr/>
          <p:nvPr/>
        </p:nvSpPr>
        <p:spPr>
          <a:xfrm>
            <a:off x="851040" y="2118240"/>
            <a:ext cx="102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!resetN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TextBox 12"/>
          <p:cNvSpPr/>
          <p:nvPr/>
        </p:nvSpPr>
        <p:spPr>
          <a:xfrm>
            <a:off x="3718080" y="2268000"/>
            <a:ext cx="1558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keypadvalid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TextBox 14"/>
          <p:cNvSpPr/>
          <p:nvPr/>
        </p:nvSpPr>
        <p:spPr>
          <a:xfrm>
            <a:off x="6017760" y="3886560"/>
            <a:ext cx="96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always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TextBox 15"/>
          <p:cNvSpPr/>
          <p:nvPr/>
        </p:nvSpPr>
        <p:spPr>
          <a:xfrm>
            <a:off x="7167960" y="5960160"/>
            <a:ext cx="2610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Button 4 is realeased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TextBox 16"/>
          <p:cNvSpPr/>
          <p:nvPr/>
        </p:nvSpPr>
        <p:spPr>
          <a:xfrm>
            <a:off x="8060760" y="4470480"/>
            <a:ext cx="172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Two collisions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TextBox 17"/>
          <p:cNvSpPr/>
          <p:nvPr/>
        </p:nvSpPr>
        <p:spPr>
          <a:xfrm>
            <a:off x="3710160" y="5838480"/>
            <a:ext cx="1950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Pigs_left &amp;&amp; current life == 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מלבן 250"/>
          <p:cNvSpPr/>
          <p:nvPr/>
        </p:nvSpPr>
        <p:spPr>
          <a:xfrm>
            <a:off x="566280" y="312480"/>
            <a:ext cx="100033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"/>
              </a:rPr>
              <a:t>Waveform game_controller_states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23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11" descr=""/>
          <p:cNvPicPr/>
          <p:nvPr/>
        </p:nvPicPr>
        <p:blipFill>
          <a:blip r:embed="rId3"/>
          <a:stretch/>
        </p:blipFill>
        <p:spPr>
          <a:xfrm>
            <a:off x="380520" y="1159560"/>
            <a:ext cx="11430000" cy="5385600"/>
          </a:xfrm>
          <a:prstGeom prst="rect">
            <a:avLst/>
          </a:prstGeom>
          <a:ln w="0">
            <a:noFill/>
          </a:ln>
        </p:spPr>
      </p:pic>
      <p:sp>
        <p:nvSpPr>
          <p:cNvPr id="325" name="Rectangle 8"/>
          <p:cNvSpPr/>
          <p:nvPr/>
        </p:nvSpPr>
        <p:spPr>
          <a:xfrm>
            <a:off x="2877480" y="1065600"/>
            <a:ext cx="626400" cy="5746320"/>
          </a:xfrm>
          <a:prstGeom prst="rect">
            <a:avLst/>
          </a:prstGeom>
          <a:noFill/>
          <a:ln w="38100">
            <a:solidFill>
              <a:srgbClr val="549e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Rectangle 9"/>
          <p:cNvSpPr/>
          <p:nvPr/>
        </p:nvSpPr>
        <p:spPr>
          <a:xfrm>
            <a:off x="3565440" y="1111320"/>
            <a:ext cx="1068480" cy="5746320"/>
          </a:xfrm>
          <a:prstGeom prst="rect">
            <a:avLst/>
          </a:prstGeom>
          <a:noFill/>
          <a:ln w="38100">
            <a:solidFill>
              <a:srgbClr val="0989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Rectangle 13"/>
          <p:cNvSpPr/>
          <p:nvPr/>
        </p:nvSpPr>
        <p:spPr>
          <a:xfrm>
            <a:off x="4668480" y="974880"/>
            <a:ext cx="1332360" cy="594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Signal Tap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שימוש מעניין</a:t>
            </a: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29" name="Picture 17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38840" y="1133280"/>
            <a:ext cx="11313720" cy="272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Signal Tap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שימוש ב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-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31" name="תיבת טקסט 14"/>
          <p:cNvSpPr/>
          <p:nvPr/>
        </p:nvSpPr>
        <p:spPr>
          <a:xfrm>
            <a:off x="9276480" y="1374120"/>
            <a:ext cx="238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המודול לפני התיקון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תיבת טקסט 15"/>
          <p:cNvSpPr/>
          <p:nvPr/>
        </p:nvSpPr>
        <p:spPr>
          <a:xfrm>
            <a:off x="1338480" y="1363680"/>
            <a:ext cx="238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המודול אחרי התיקון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3" name="Picture 10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338040" y="1743480"/>
            <a:ext cx="6621480" cy="457704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18" descr="A screenshot of a computer&#10;&#10;Description automatically generated"/>
          <p:cNvPicPr/>
          <p:nvPr/>
        </p:nvPicPr>
        <p:blipFill>
          <a:blip r:embed="rId2"/>
          <a:srcRect l="4078" t="0" r="24514" b="0"/>
          <a:stretch/>
        </p:blipFill>
        <p:spPr>
          <a:xfrm>
            <a:off x="5871240" y="1722600"/>
            <a:ext cx="5982480" cy="422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Signal Tap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שימוש מעניין</a:t>
            </a: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336" name="Picture 6" descr="A screenshot of a notebook&#10;&#10;Description automatically generated"/>
          <p:cNvPicPr/>
          <p:nvPr/>
        </p:nvPicPr>
        <p:blipFill>
          <a:blip r:embed="rId1"/>
          <a:stretch/>
        </p:blipFill>
        <p:spPr>
          <a:xfrm>
            <a:off x="392040" y="1397160"/>
            <a:ext cx="11415240" cy="43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Signal Tap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שימוש ב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-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38" name="תיבת טקסט 15"/>
          <p:cNvSpPr/>
          <p:nvPr/>
        </p:nvSpPr>
        <p:spPr>
          <a:xfrm>
            <a:off x="9648000" y="1233000"/>
            <a:ext cx="238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המודול לפני התיקון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Picture 3" descr="A computer screen shot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449640" y="1233000"/>
            <a:ext cx="9086400" cy="520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Segoe UI Semibold"/>
              </a:rPr>
              <a:t>Signal Tap</a:t>
            </a: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שימוש ב</a:t>
            </a: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- 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1" name="תיבת טקסט 15"/>
          <p:cNvSpPr/>
          <p:nvPr/>
        </p:nvSpPr>
        <p:spPr>
          <a:xfrm>
            <a:off x="9648000" y="1233000"/>
            <a:ext cx="2386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המודול אחרי התיקון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2" name="Picture 2" descr="A computer screen shot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542520" y="1602360"/>
            <a:ext cx="10438920" cy="47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ממשקי מערכת (חיבורים)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39" name="Rectangle 10"/>
          <p:cNvSpPr/>
          <p:nvPr/>
        </p:nvSpPr>
        <p:spPr>
          <a:xfrm>
            <a:off x="380880" y="1230480"/>
            <a:ext cx="11429640" cy="531468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0" name="Group 5"/>
          <p:cNvGrpSpPr/>
          <p:nvPr/>
        </p:nvGrpSpPr>
        <p:grpSpPr>
          <a:xfrm>
            <a:off x="1189080" y="1911600"/>
            <a:ext cx="9813600" cy="3034440"/>
            <a:chOff x="1189080" y="1911600"/>
            <a:chExt cx="9813600" cy="3034440"/>
          </a:xfrm>
        </p:grpSpPr>
        <p:sp>
          <p:nvSpPr>
            <p:cNvPr id="141" name="מלבן: פינות מעוגלות 166"/>
            <p:cNvSpPr/>
            <p:nvPr/>
          </p:nvSpPr>
          <p:spPr>
            <a:xfrm>
              <a:off x="8615880" y="2717280"/>
              <a:ext cx="1449000" cy="545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4451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 </a:t>
              </a: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(</a:t>
              </a:r>
              <a:r>
                <a:rPr b="1" lang="he-IL" sz="1600" spc="-1" strike="noStrike">
                  <a:solidFill>
                    <a:srgbClr val="000000"/>
                  </a:solidFill>
                  <a:latin typeface="Segoe UI Semilight"/>
                  <a:cs typeface="Segoe UI Semilight"/>
                </a:rPr>
                <a:t>פלט</a:t>
              </a: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)</a:t>
              </a: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Sound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42" name="מלבן: פינות מעוגלות 172"/>
            <p:cNvSpPr/>
            <p:nvPr/>
          </p:nvSpPr>
          <p:spPr>
            <a:xfrm>
              <a:off x="1919520" y="3572640"/>
              <a:ext cx="1449000" cy="5727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4451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(</a:t>
              </a:r>
              <a:r>
                <a:rPr b="1" lang="he-IL" sz="1800" spc="-1" strike="noStrike">
                  <a:solidFill>
                    <a:srgbClr val="000000"/>
                  </a:solidFill>
                  <a:latin typeface="Segoe UI Semilight"/>
                  <a:cs typeface="Segoe UI Semilight"/>
                </a:rPr>
                <a:t>קלט</a:t>
              </a: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)</a:t>
              </a: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KBD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3" name="מלבן: פינות מעוגלות 176"/>
            <p:cNvSpPr/>
            <p:nvPr/>
          </p:nvSpPr>
          <p:spPr>
            <a:xfrm>
              <a:off x="5171400" y="3557160"/>
              <a:ext cx="1449000" cy="57276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solidFill>
                <a:srgbClr val="24451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Segoe UI Semilight"/>
                </a:rPr>
                <a:t> </a:t>
              </a:r>
              <a:r>
                <a:rPr b="1" lang="en-US" sz="1400" spc="-1" strike="noStrike">
                  <a:solidFill>
                    <a:srgbClr val="000000"/>
                  </a:solidFill>
                  <a:latin typeface="Segoe UI Semilight"/>
                </a:rPr>
                <a:t>(</a:t>
              </a:r>
              <a:r>
                <a:rPr b="1" lang="he-IL" sz="1400" spc="-1" strike="noStrike">
                  <a:solidFill>
                    <a:srgbClr val="000000"/>
                  </a:solidFill>
                  <a:latin typeface="Segoe UI Semilight"/>
                  <a:cs typeface="Segoe UI Semilight"/>
                </a:rPr>
                <a:t>המעבד</a:t>
              </a:r>
              <a:r>
                <a:rPr b="1" lang="en-US" sz="1400" spc="-1" strike="noStrike">
                  <a:solidFill>
                    <a:srgbClr val="000000"/>
                  </a:solidFill>
                  <a:latin typeface="Segoe UI Semilight"/>
                </a:rPr>
                <a:t>)</a:t>
              </a:r>
              <a:r>
                <a:rPr b="1" lang="en-US" sz="1400" spc="-1" strike="noStrike">
                  <a:solidFill>
                    <a:srgbClr val="000000"/>
                  </a:solidFill>
                  <a:latin typeface="Segoe UI Semilight"/>
                </a:rPr>
                <a:t>DE-10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4" name="מלבן: פינות מעוגלות 2"/>
            <p:cNvSpPr/>
            <p:nvPr/>
          </p:nvSpPr>
          <p:spPr>
            <a:xfrm>
              <a:off x="8655480" y="4373280"/>
              <a:ext cx="1449000" cy="5727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24451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he-IL" sz="1600" spc="-1" strike="noStrike">
                  <a:solidFill>
                    <a:srgbClr val="000000"/>
                  </a:solidFill>
                  <a:latin typeface="Segoe UI Semilight"/>
                  <a:cs typeface="Segoe UI Semilight"/>
                </a:rPr>
                <a:t>מסך (פלט)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640</a:t>
              </a:r>
              <a:r>
                <a:rPr b="1" lang="en-US" sz="1600" spc="-1" strike="noStrike">
                  <a:solidFill>
                    <a:srgbClr val="000000"/>
                  </a:solidFill>
                  <a:latin typeface="Segoe UI Semilight"/>
                </a:rPr>
                <a:t>X480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45" name="מחבר חץ ישר 7"/>
            <p:cNvSpPr/>
            <p:nvPr/>
          </p:nvSpPr>
          <p:spPr>
            <a:xfrm flipV="1">
              <a:off x="6762600" y="3043800"/>
              <a:ext cx="1626120" cy="62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e3ded1">
                  <a:lumMod val="10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מחבר חץ ישר 14"/>
            <p:cNvSpPr/>
            <p:nvPr/>
          </p:nvSpPr>
          <p:spPr>
            <a:xfrm>
              <a:off x="6735600" y="4187160"/>
              <a:ext cx="1722600" cy="42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e3ded1">
                  <a:lumMod val="10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מחבר חץ ישר 17"/>
            <p:cNvSpPr/>
            <p:nvPr/>
          </p:nvSpPr>
          <p:spPr>
            <a:xfrm>
              <a:off x="3469320" y="3845160"/>
              <a:ext cx="1461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e3ded1">
                  <a:lumMod val="10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48" name="תמונה 5" descr="תמונה שמכילה צילום מסך, עיצוב&#10;&#10;התיאור נוצר באופן אוטומטי"/>
            <p:cNvPicPr/>
            <p:nvPr/>
          </p:nvPicPr>
          <p:blipFill>
            <a:blip r:embed="rId1">
              <a:biLevel thresh="50000"/>
            </a:blip>
            <a:stretch/>
          </p:blipFill>
          <p:spPr>
            <a:xfrm>
              <a:off x="1189080" y="3403800"/>
              <a:ext cx="759960" cy="6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9" name="גרפיקה 8" descr=""/>
            <p:cNvPicPr/>
            <p:nvPr/>
          </p:nvPicPr>
          <p:blipFill>
            <a:blip r:embed="rId2"/>
            <a:stretch/>
          </p:blipFill>
          <p:spPr>
            <a:xfrm>
              <a:off x="9931680" y="1911600"/>
              <a:ext cx="1071000" cy="911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0" name="תמונה 10" descr="תמונה שמכילה חשמל, מכשיר פלט, מכשיר תצוגה, תצוגה עם פנל שטוח&#10;&#10;התיאור נוצר באופן אוטומטי"/>
            <p:cNvPicPr/>
            <p:nvPr/>
          </p:nvPicPr>
          <p:blipFill>
            <a:blip r:embed="rId3"/>
            <a:stretch/>
          </p:blipFill>
          <p:spPr>
            <a:xfrm flipH="1">
              <a:off x="10157400" y="4037400"/>
              <a:ext cx="700560" cy="662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1" name="תיבת טקסט 19"/>
            <p:cNvSpPr/>
            <p:nvPr/>
          </p:nvSpPr>
          <p:spPr>
            <a:xfrm rot="956400">
              <a:off x="7106040" y="4364640"/>
              <a:ext cx="808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VGA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52" name="Picture 2" descr="Miniaturization - Fpga Computer Vision - Free Transparent PNG Download -  PNGkey"/>
          <p:cNvPicPr/>
          <p:nvPr/>
        </p:nvPicPr>
        <p:blipFill>
          <a:blip r:embed="rId4"/>
          <a:stretch/>
        </p:blipFill>
        <p:spPr>
          <a:xfrm>
            <a:off x="5609160" y="2887200"/>
            <a:ext cx="597600" cy="62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מלבן 250"/>
          <p:cNvSpPr/>
          <p:nvPr/>
        </p:nvSpPr>
        <p:spPr>
          <a:xfrm>
            <a:off x="2466720" y="312480"/>
            <a:ext cx="72583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Segoe UI Semibold"/>
                <a:cs typeface="Segoe UI Semibold"/>
              </a:rPr>
              <a:t>תוספות יצירתיות ויעילות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4" name="תיבת טקסט 8"/>
          <p:cNvSpPr/>
          <p:nvPr/>
        </p:nvSpPr>
        <p:spPr>
          <a:xfrm>
            <a:off x="7408440" y="1313280"/>
            <a:ext cx="3990960" cy="18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rtl="1"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מחולל שלבים אקראיים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חלוקת המסך ע"י  מטריצת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bit map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הגרלת טופולוגיה מבין מספר טופולוגיות שנבנו מראש.</a:t>
            </a:r>
            <a:endParaRPr b="0" lang="en-US" sz="1800" spc="-1" strike="noStrike">
              <a:latin typeface="Arial"/>
            </a:endParaRPr>
          </a:p>
          <a:p>
            <a:pPr algn="r" rtl="1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5" name="תיבת טקסט 5"/>
          <p:cNvSpPr/>
          <p:nvPr/>
        </p:nvSpPr>
        <p:spPr>
          <a:xfrm>
            <a:off x="6519960" y="3206160"/>
            <a:ext cx="4879080" cy="15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קירות משתנים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קירות משתנים בזמן. שבירים לזמן מסויים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ככל שמתקדמים בשלבים ההשתנות יותר מהירה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תיבת טקסט 6"/>
          <p:cNvSpPr/>
          <p:nvPr/>
        </p:nvSpPr>
        <p:spPr>
          <a:xfrm>
            <a:off x="6767640" y="4835160"/>
            <a:ext cx="46314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he-IL" sz="1800" spc="-1" strike="noStrike" u="sng">
                <a:solidFill>
                  <a:srgbClr val="000000"/>
                </a:solidFill>
                <a:uFillTx/>
                <a:latin typeface="Calibri"/>
              </a:rPr>
              <a:t>יעילות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: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חיסכון ברכיבים על ידי בניית כל האובייקטים על מטריצה אחת</a:t>
            </a:r>
            <a:endParaRPr b="0" lang="en-US" sz="1800" spc="-1" strike="noStrike">
              <a:latin typeface="Arial"/>
            </a:endParaRPr>
          </a:p>
          <a:p>
            <a:pPr marL="285840" indent="-285840" algn="r" rtl="1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e-IL" sz="1800" spc="-1" strike="noStrike">
                <a:solidFill>
                  <a:srgbClr val="000000"/>
                </a:solidFill>
                <a:latin typeface="Calibri"/>
              </a:rPr>
              <a:t>שימוש ב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MIF</a:t>
            </a:r>
            <a:endParaRPr b="0" lang="en-US" sz="1800" spc="-1" strike="noStrike">
              <a:latin typeface="Arial"/>
            </a:endParaRPr>
          </a:p>
          <a:p>
            <a:pPr algn="r" rtl="1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Segoe UI Semibold"/>
                <a:cs typeface="Segoe UI Semibold"/>
              </a:rPr>
              <a:t>סיכום ומסקנות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8" name="תיבת טקסט 7"/>
          <p:cNvSpPr/>
          <p:nvPr/>
        </p:nvSpPr>
        <p:spPr>
          <a:xfrm>
            <a:off x="1364040" y="1221120"/>
            <a:ext cx="9463680" cy="74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rtl="1">
              <a:lnSpc>
                <a:spcPct val="200000"/>
              </a:lnSpc>
              <a:buNone/>
            </a:pPr>
            <a:r>
              <a:rPr b="0" lang="he-IL" sz="2400" spc="-1" strike="noStrike">
                <a:solidFill>
                  <a:srgbClr val="000000"/>
                </a:solidFill>
                <a:latin typeface="Segoe UI"/>
                <a:cs typeface="Segoe UI"/>
              </a:rPr>
              <a:t>למדנו על יעילות של חומרה ועל הלוגיקה מאחורי שפת חומרה</a:t>
            </a: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r>
              <a:rPr b="0" lang="he-IL" sz="2400" spc="-1" strike="noStrike">
                <a:solidFill>
                  <a:srgbClr val="000000"/>
                </a:solidFill>
                <a:latin typeface="Segoe UI"/>
                <a:cs typeface="Segoe UI"/>
              </a:rPr>
              <a:t>גילינו את נושא המקביליות לעומק והתמודדנו עם אילוצי חומרה כמו מירוצים. </a:t>
            </a: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r>
              <a:rPr b="0" lang="he-IL" sz="2400" spc="-1" strike="noStrike">
                <a:solidFill>
                  <a:srgbClr val="000000"/>
                </a:solidFill>
                <a:latin typeface="Segoe UI"/>
                <a:cs typeface="Segoe UI"/>
              </a:rPr>
              <a:t>גילינו שהדבר החשוב ביותר בעבודת צוות הוא תכנון מעמיק מראש כי זה חוסך המון זמן בשלב המימוש.</a:t>
            </a: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algn="r" rtl="1">
              <a:lnSpc>
                <a:spcPct val="2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מלבן 1"/>
          <p:cNvSpPr/>
          <p:nvPr/>
        </p:nvSpPr>
        <p:spPr>
          <a:xfrm>
            <a:off x="5871240" y="2059560"/>
            <a:ext cx="5203800" cy="44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he-IL" sz="9600" spc="-1" strike="noStrike">
                <a:solidFill>
                  <a:srgbClr val="46ccf6"/>
                </a:solidFill>
                <a:latin typeface="Calibri"/>
              </a:rPr>
              <a:t>תודה על ההקשבה</a:t>
            </a:r>
            <a:r>
              <a:rPr b="1" lang="en-US" sz="9600" spc="-1" strike="noStrike">
                <a:solidFill>
                  <a:srgbClr val="46ccf6"/>
                </a:solidFill>
                <a:latin typeface="Calibri"/>
              </a:rPr>
              <a:t>!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חוקי המשחק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54" name="תמונה 2" descr=""/>
          <p:cNvPicPr/>
          <p:nvPr/>
        </p:nvPicPr>
        <p:blipFill>
          <a:blip r:embed="rId1"/>
          <a:stretch/>
        </p:blipFill>
        <p:spPr>
          <a:xfrm>
            <a:off x="10737000" y="3623040"/>
            <a:ext cx="763560" cy="763560"/>
          </a:xfrm>
          <a:prstGeom prst="rect">
            <a:avLst/>
          </a:prstGeom>
          <a:ln w="0">
            <a:noFill/>
          </a:ln>
        </p:spPr>
      </p:pic>
      <p:sp>
        <p:nvSpPr>
          <p:cNvPr id="155" name="תיבת טקסט 6"/>
          <p:cNvSpPr/>
          <p:nvPr/>
        </p:nvSpPr>
        <p:spPr>
          <a:xfrm>
            <a:off x="8249760" y="2475000"/>
            <a:ext cx="225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Segoe UI"/>
                <a:cs typeface="Segoe UI"/>
              </a:rPr>
              <a:t>אדמה – בלוק לא שביר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תיבת טקסט 7"/>
          <p:cNvSpPr/>
          <p:nvPr/>
        </p:nvSpPr>
        <p:spPr>
          <a:xfrm>
            <a:off x="8249760" y="3781440"/>
            <a:ext cx="2258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Segoe UI"/>
                <a:cs typeface="Segoe UI"/>
              </a:rPr>
              <a:t>קופסת עץ – בלוק שביר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תיבת טקסט 8"/>
          <p:cNvSpPr/>
          <p:nvPr/>
        </p:nvSpPr>
        <p:spPr>
          <a:xfrm>
            <a:off x="8156520" y="5020560"/>
            <a:ext cx="23518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תמונה 9" descr=""/>
          <p:cNvPicPr/>
          <p:nvPr/>
        </p:nvPicPr>
        <p:blipFill>
          <a:blip r:embed="rId2"/>
          <a:stretch/>
        </p:blipFill>
        <p:spPr>
          <a:xfrm>
            <a:off x="7032240" y="2462760"/>
            <a:ext cx="762120" cy="717480"/>
          </a:xfrm>
          <a:prstGeom prst="rect">
            <a:avLst/>
          </a:prstGeom>
          <a:ln w="0">
            <a:noFill/>
          </a:ln>
        </p:spPr>
      </p:pic>
      <p:sp>
        <p:nvSpPr>
          <p:cNvPr id="159" name="מלבן 11"/>
          <p:cNvSpPr/>
          <p:nvPr/>
        </p:nvSpPr>
        <p:spPr>
          <a:xfrm>
            <a:off x="9127800" y="1449360"/>
            <a:ext cx="19641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he-IL" sz="3600" spc="-1" strike="noStrike" u="sng">
                <a:solidFill>
                  <a:srgbClr val="000000"/>
                </a:solidFill>
                <a:uFillTx/>
                <a:latin typeface="Calibri"/>
              </a:rPr>
              <a:t>מכשולים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מלבן 12"/>
          <p:cNvSpPr/>
          <p:nvPr/>
        </p:nvSpPr>
        <p:spPr>
          <a:xfrm>
            <a:off x="5649480" y="1454760"/>
            <a:ext cx="13528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he-IL" sz="3600" spc="-1" strike="noStrike" u="sng">
                <a:solidFill>
                  <a:srgbClr val="000000"/>
                </a:solidFill>
                <a:uFillTx/>
                <a:latin typeface="Calibri"/>
              </a:rPr>
              <a:t>מטרה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1" name="תיבת טקסט 13"/>
          <p:cNvSpPr/>
          <p:nvPr/>
        </p:nvSpPr>
        <p:spPr>
          <a:xfrm>
            <a:off x="4262400" y="2551320"/>
            <a:ext cx="26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Segoe UI"/>
                <a:cs typeface="Segoe UI"/>
              </a:rPr>
              <a:t>חזיר – מטרת המשחק היא לפגוע בו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תמונה 14" descr=""/>
          <p:cNvPicPr/>
          <p:nvPr/>
        </p:nvPicPr>
        <p:blipFill>
          <a:blip r:embed="rId3"/>
          <a:stretch/>
        </p:blipFill>
        <p:spPr>
          <a:xfrm>
            <a:off x="3178440" y="3654360"/>
            <a:ext cx="763560" cy="763560"/>
          </a:xfrm>
          <a:prstGeom prst="rect">
            <a:avLst/>
          </a:prstGeom>
          <a:ln w="0">
            <a:noFill/>
          </a:ln>
        </p:spPr>
      </p:pic>
      <p:sp>
        <p:nvSpPr>
          <p:cNvPr id="163" name="תיבת טקסט 15"/>
          <p:cNvSpPr/>
          <p:nvPr/>
        </p:nvSpPr>
        <p:spPr>
          <a:xfrm>
            <a:off x="435240" y="3794040"/>
            <a:ext cx="262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Segoe UI"/>
                <a:cs typeface="Segoe UI"/>
              </a:rPr>
              <a:t>רוגטקה – דמות השחקן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מלבן 19"/>
          <p:cNvSpPr/>
          <p:nvPr/>
        </p:nvSpPr>
        <p:spPr>
          <a:xfrm>
            <a:off x="827280" y="1473840"/>
            <a:ext cx="28069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he-IL" sz="3600" spc="-1" strike="noStrike" u="sng">
                <a:solidFill>
                  <a:srgbClr val="000000"/>
                </a:solidFill>
                <a:uFillTx/>
                <a:latin typeface="Calibri"/>
              </a:rPr>
              <a:t>דמות השחקן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5" name="תיבת טקסט 23"/>
          <p:cNvSpPr/>
          <p:nvPr/>
        </p:nvSpPr>
        <p:spPr>
          <a:xfrm>
            <a:off x="482040" y="2524680"/>
            <a:ext cx="2628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he-IL" sz="1800" spc="-1" strike="noStrike">
                <a:solidFill>
                  <a:srgbClr val="000000"/>
                </a:solidFill>
                <a:latin typeface="Segoe UI"/>
                <a:cs typeface="Segoe UI"/>
              </a:rPr>
              <a:t>ציפור אדומה -  התחמושת לרוגטקה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6" name="Picture 4" descr=""/>
          <p:cNvPicPr/>
          <p:nvPr/>
        </p:nvPicPr>
        <p:blipFill>
          <a:blip r:embed="rId4"/>
          <a:stretch/>
        </p:blipFill>
        <p:spPr>
          <a:xfrm>
            <a:off x="3208680" y="2474640"/>
            <a:ext cx="762120" cy="732240"/>
          </a:xfrm>
          <a:prstGeom prst="rect">
            <a:avLst/>
          </a:prstGeom>
          <a:ln w="0">
            <a:noFill/>
          </a:ln>
        </p:spPr>
      </p:pic>
      <p:sp>
        <p:nvSpPr>
          <p:cNvPr id="167" name="תיבת טקסט 28"/>
          <p:cNvSpPr/>
          <p:nvPr/>
        </p:nvSpPr>
        <p:spPr>
          <a:xfrm>
            <a:off x="579600" y="5524560"/>
            <a:ext cx="2628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תמונה 2" descr=""/>
          <p:cNvPicPr/>
          <p:nvPr/>
        </p:nvPicPr>
        <p:blipFill>
          <a:blip r:embed="rId5"/>
          <a:stretch/>
        </p:blipFill>
        <p:spPr>
          <a:xfrm>
            <a:off x="10737000" y="2357640"/>
            <a:ext cx="763560" cy="76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צילום מסכי המשחק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0" name="Picture 7" descr="A rectangular device with a screen and a green and red rectangle&#10;&#10;Description automatically generated"/>
          <p:cNvPicPr/>
          <p:nvPr/>
        </p:nvPicPr>
        <p:blipFill>
          <a:blip r:embed="rId1"/>
          <a:srcRect l="4305" t="16385" r="2292" b="13238"/>
          <a:stretch/>
        </p:blipFill>
        <p:spPr>
          <a:xfrm rot="10800000">
            <a:off x="350280" y="1927440"/>
            <a:ext cx="5315040" cy="300312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10" descr="A screen shot of a video game&#10;&#10;Description automatically generated"/>
          <p:cNvPicPr/>
          <p:nvPr/>
        </p:nvPicPr>
        <p:blipFill>
          <a:blip r:embed="rId2"/>
          <a:srcRect l="2857" t="13333" r="3175" b="15238"/>
          <a:stretch/>
        </p:blipFill>
        <p:spPr>
          <a:xfrm>
            <a:off x="6154200" y="1871280"/>
            <a:ext cx="5464440" cy="311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מלבן 250"/>
          <p:cNvSpPr/>
          <p:nvPr/>
        </p:nvSpPr>
        <p:spPr>
          <a:xfrm>
            <a:off x="2933640" y="31248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הוראות הפעלה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173" name="Group 8"/>
          <p:cNvGrpSpPr/>
          <p:nvPr/>
        </p:nvGrpSpPr>
        <p:grpSpPr>
          <a:xfrm>
            <a:off x="790560" y="1446120"/>
            <a:ext cx="6116760" cy="4883400"/>
            <a:chOff x="790560" y="1446120"/>
            <a:chExt cx="6116760" cy="4883400"/>
          </a:xfrm>
        </p:grpSpPr>
        <p:pic>
          <p:nvPicPr>
            <p:cNvPr id="174" name="Picture 63" descr=""/>
            <p:cNvPicPr/>
            <p:nvPr/>
          </p:nvPicPr>
          <p:blipFill>
            <a:blip r:embed="rId1"/>
            <a:stretch/>
          </p:blipFill>
          <p:spPr>
            <a:xfrm>
              <a:off x="3236400" y="1446120"/>
              <a:ext cx="3670920" cy="488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5" name="מלבן 7"/>
            <p:cNvSpPr/>
            <p:nvPr/>
          </p:nvSpPr>
          <p:spPr>
            <a:xfrm>
              <a:off x="4411800" y="4588920"/>
              <a:ext cx="645840" cy="6706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מלבן 8"/>
            <p:cNvSpPr/>
            <p:nvPr/>
          </p:nvSpPr>
          <p:spPr>
            <a:xfrm>
              <a:off x="811080" y="3265200"/>
              <a:ext cx="1523520" cy="1209960"/>
            </a:xfrm>
            <a:prstGeom prst="rect">
              <a:avLst/>
            </a:prstGeom>
            <a:noFill/>
            <a:ln w="38100">
              <a:solidFill>
                <a:srgbClr val="8ab8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he-IL" sz="1800" spc="-1" strike="noStrike">
                  <a:solidFill>
                    <a:srgbClr val="0d0d0d"/>
                  </a:solidFill>
                  <a:latin typeface="Segoe UI Semilight"/>
                  <a:cs typeface="Segoe UI Semilight"/>
                </a:rPr>
                <a:t>מתיחת הרוגטקה בלחיצה וירי בשחרור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7" name="מלבן 10"/>
            <p:cNvSpPr/>
            <p:nvPr/>
          </p:nvSpPr>
          <p:spPr>
            <a:xfrm>
              <a:off x="3733920" y="3944160"/>
              <a:ext cx="645840" cy="644760"/>
            </a:xfrm>
            <a:prstGeom prst="rect">
              <a:avLst/>
            </a:prstGeom>
            <a:noFill/>
            <a:ln w="38100">
              <a:solidFill>
                <a:srgbClr val="8ab8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מלבן 11"/>
            <p:cNvSpPr/>
            <p:nvPr/>
          </p:nvSpPr>
          <p:spPr>
            <a:xfrm>
              <a:off x="4453200" y="3265200"/>
              <a:ext cx="645840" cy="622080"/>
            </a:xfrm>
            <a:prstGeom prst="rect">
              <a:avLst/>
            </a:prstGeom>
            <a:noFill/>
            <a:ln w="38100">
              <a:solidFill>
                <a:srgbClr val="0989b1">
                  <a:lumMod val="60000"/>
                  <a:lumOff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מלבן 13"/>
            <p:cNvSpPr/>
            <p:nvPr/>
          </p:nvSpPr>
          <p:spPr>
            <a:xfrm>
              <a:off x="833400" y="2212920"/>
              <a:ext cx="1523520" cy="880560"/>
            </a:xfrm>
            <a:prstGeom prst="rect">
              <a:avLst/>
            </a:prstGeom>
            <a:noFill/>
            <a:ln w="38100">
              <a:solidFill>
                <a:srgbClr val="0989b1">
                  <a:lumMod val="60000"/>
                  <a:lumOff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he-IL" sz="1800" spc="-1" strike="noStrike">
                  <a:solidFill>
                    <a:srgbClr val="0d0d0d"/>
                  </a:solidFill>
                  <a:latin typeface="Segoe UI Semilight"/>
                  <a:cs typeface="Segoe UI Semilight"/>
                </a:rPr>
                <a:t>שינוי זווית ירי כלפי מעלה</a:t>
              </a:r>
              <a:r>
                <a:rPr b="0" lang="en-US" sz="1800" spc="-1" strike="noStrike">
                  <a:solidFill>
                    <a:srgbClr val="0d0d0d"/>
                  </a:solidFill>
                  <a:latin typeface="Segoe UI Semilight"/>
                </a:rPr>
                <a:t>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0" name="מלבן 14"/>
            <p:cNvSpPr/>
            <p:nvPr/>
          </p:nvSpPr>
          <p:spPr>
            <a:xfrm>
              <a:off x="790560" y="4666320"/>
              <a:ext cx="1523520" cy="6220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he-IL" sz="1800" spc="-1" strike="noStrike">
                  <a:solidFill>
                    <a:srgbClr val="0d0d0d"/>
                  </a:solidFill>
                  <a:latin typeface="Segoe UI Semilight"/>
                  <a:cs typeface="Segoe UI Semilight"/>
                </a:rPr>
                <a:t>שינוי זווית ירי כלפי מטה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1" name="מחבר חץ ישר 17"/>
            <p:cNvSpPr/>
            <p:nvPr/>
          </p:nvSpPr>
          <p:spPr>
            <a:xfrm flipH="1" flipV="1">
              <a:off x="2412000" y="2539800"/>
              <a:ext cx="1977480" cy="71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0989b1">
                  <a:lumMod val="60000"/>
                  <a:lumOff val="40000"/>
                </a:srgbClr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מחבר חץ ישר 20"/>
            <p:cNvSpPr/>
            <p:nvPr/>
          </p:nvSpPr>
          <p:spPr>
            <a:xfrm flipH="1">
              <a:off x="2312280" y="4921560"/>
              <a:ext cx="2067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00b050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מחבר חץ ישר 23"/>
            <p:cNvSpPr/>
            <p:nvPr/>
          </p:nvSpPr>
          <p:spPr>
            <a:xfrm flipH="1">
              <a:off x="2346840" y="4208760"/>
              <a:ext cx="1320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8ab833"/>
              </a:solidFill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תיבת טקסט 5122"/>
          <p:cNvSpPr/>
          <p:nvPr/>
        </p:nvSpPr>
        <p:spPr>
          <a:xfrm>
            <a:off x="6838920" y="1191960"/>
            <a:ext cx="4948200" cy="29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50000"/>
              </a:lnSpc>
              <a:buNone/>
            </a:pPr>
            <a:r>
              <a:rPr b="0" lang="he-IL" sz="1800" spc="-1" strike="noStrike" u="sng">
                <a:solidFill>
                  <a:srgbClr val="000000"/>
                </a:solidFill>
                <a:uFillTx/>
                <a:latin typeface="Segoe UI Semilight"/>
                <a:cs typeface="Segoe UI Semilight"/>
              </a:rPr>
              <a:t>מטרת המשחק </a:t>
            </a:r>
            <a:r>
              <a:rPr b="0" lang="en-US" sz="1800" spc="-1" strike="noStrike">
                <a:solidFill>
                  <a:srgbClr val="000000"/>
                </a:solidFill>
                <a:latin typeface="Segoe UI Semilight"/>
              </a:rPr>
              <a:t>– לפגוע בכמה שיותר חזירים בדקה, מבלי שמספר הציפורים (החיים) בכל שלב ייגמר</a:t>
            </a:r>
            <a:r>
              <a:rPr b="0" lang="en-US" sz="1800" spc="-1" strike="noStrike">
                <a:solidFill>
                  <a:srgbClr val="000000"/>
                </a:solidFill>
                <a:latin typeface="Segoe UI Semilight"/>
              </a:rPr>
              <a:t> 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50000"/>
              </a:lnSpc>
              <a:buNone/>
            </a:pPr>
            <a:r>
              <a:rPr b="0" lang="he-IL" sz="1800" spc="-1" strike="noStrike" u="sng">
                <a:solidFill>
                  <a:srgbClr val="000000"/>
                </a:solidFill>
                <a:uFillTx/>
                <a:latin typeface="Segoe UI Semilight"/>
                <a:cs typeface="Segoe UI Semilight"/>
              </a:rPr>
              <a:t>סיום המשחק </a:t>
            </a:r>
            <a:r>
              <a:rPr b="0" lang="en-US" sz="1800" spc="-1" strike="noStrike">
                <a:solidFill>
                  <a:srgbClr val="000000"/>
                </a:solidFill>
                <a:latin typeface="Segoe UI Semilight"/>
              </a:rPr>
              <a:t>– ירי כל הציפורים בשלב או הגעה של הטיימר ל-</a:t>
            </a:r>
            <a:r>
              <a:rPr b="0" lang="en-US" sz="1800" spc="-1" strike="noStrike">
                <a:solidFill>
                  <a:srgbClr val="000000"/>
                </a:solidFill>
                <a:latin typeface="Segoe UI Semilight"/>
              </a:rPr>
              <a:t>0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r">
              <a:lnSpc>
                <a:spcPct val="15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מלבן 250"/>
          <p:cNvSpPr/>
          <p:nvPr/>
        </p:nvSpPr>
        <p:spPr>
          <a:xfrm>
            <a:off x="2733840" y="302040"/>
            <a:ext cx="6324120" cy="82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סכמת מלבנים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6" name="Rectangle 10"/>
          <p:cNvSpPr/>
          <p:nvPr/>
        </p:nvSpPr>
        <p:spPr>
          <a:xfrm>
            <a:off x="219240" y="1128960"/>
            <a:ext cx="11848680" cy="560484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מלבן: פינות מעוגלות 158"/>
          <p:cNvSpPr/>
          <p:nvPr/>
        </p:nvSpPr>
        <p:spPr>
          <a:xfrm>
            <a:off x="8987400" y="1262880"/>
            <a:ext cx="1322640" cy="526572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 Semilight"/>
              </a:rPr>
              <a:t>MUX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מלבן: פינות מעוגלות 159"/>
          <p:cNvSpPr/>
          <p:nvPr/>
        </p:nvSpPr>
        <p:spPr>
          <a:xfrm>
            <a:off x="10568520" y="3297960"/>
            <a:ext cx="1127160" cy="6220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Segoe UI Semilight"/>
              </a:rPr>
              <a:t>VGA Controller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מלבן: פינות מעוגלות 160"/>
          <p:cNvSpPr/>
          <p:nvPr/>
        </p:nvSpPr>
        <p:spPr>
          <a:xfrm>
            <a:off x="3372480" y="1764720"/>
            <a:ext cx="989280" cy="57276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 Semilight"/>
              </a:rPr>
              <a:t>MIF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מלבן: פינות מעוגלות 166"/>
          <p:cNvSpPr/>
          <p:nvPr/>
        </p:nvSpPr>
        <p:spPr>
          <a:xfrm>
            <a:off x="10489320" y="1404720"/>
            <a:ext cx="1206360" cy="5454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 Semilight"/>
              </a:rPr>
              <a:t>Sound Unit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מלבן: פינות מעוגלות 172"/>
          <p:cNvSpPr/>
          <p:nvPr/>
        </p:nvSpPr>
        <p:spPr>
          <a:xfrm>
            <a:off x="1873800" y="1355400"/>
            <a:ext cx="1275480" cy="57276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Segoe UI Semilight"/>
              </a:rPr>
              <a:t>KBD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מלבן: פינות מעוגלות 179"/>
          <p:cNvSpPr/>
          <p:nvPr/>
        </p:nvSpPr>
        <p:spPr>
          <a:xfrm>
            <a:off x="498240" y="1351080"/>
            <a:ext cx="1091880" cy="57276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Segoe UI Semilight"/>
              </a:rPr>
              <a:t>Clk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מלבן: פינות מעוגלות 181"/>
          <p:cNvSpPr/>
          <p:nvPr/>
        </p:nvSpPr>
        <p:spPr>
          <a:xfrm>
            <a:off x="4797360" y="4028040"/>
            <a:ext cx="2500560" cy="148644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Background_draw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94" name="Group 1"/>
          <p:cNvGrpSpPr/>
          <p:nvPr/>
        </p:nvGrpSpPr>
        <p:grpSpPr>
          <a:xfrm>
            <a:off x="4847400" y="2430720"/>
            <a:ext cx="2188800" cy="1564200"/>
            <a:chOff x="4847400" y="2430720"/>
            <a:chExt cx="2188800" cy="1564200"/>
          </a:xfrm>
        </p:grpSpPr>
        <p:sp>
          <p:nvSpPr>
            <p:cNvPr id="195" name="מלבן: פינות מעוגלות 188"/>
            <p:cNvSpPr/>
            <p:nvPr/>
          </p:nvSpPr>
          <p:spPr>
            <a:xfrm>
              <a:off x="4847400" y="2430720"/>
              <a:ext cx="2188800" cy="156420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PIGS_DISPLAY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6" name="מלבן: פינות מעוגלות 17"/>
            <p:cNvSpPr/>
            <p:nvPr/>
          </p:nvSpPr>
          <p:spPr>
            <a:xfrm>
              <a:off x="5092200" y="2903040"/>
              <a:ext cx="1692720" cy="4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Square object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97" name="מלבן: פינות מעוגלות 19"/>
            <p:cNvSpPr/>
            <p:nvPr/>
          </p:nvSpPr>
          <p:spPr>
            <a:xfrm>
              <a:off x="5103000" y="3418920"/>
              <a:ext cx="1874520" cy="4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pigsMatrixBitmap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98" name="מחבר חץ ישר 22"/>
          <p:cNvSpPr/>
          <p:nvPr/>
        </p:nvSpPr>
        <p:spPr>
          <a:xfrm>
            <a:off x="2415960" y="1970280"/>
            <a:ext cx="360" cy="4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מחבר חץ ישר 157"/>
          <p:cNvSpPr/>
          <p:nvPr/>
        </p:nvSpPr>
        <p:spPr>
          <a:xfrm>
            <a:off x="8272080" y="1780920"/>
            <a:ext cx="69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מחבר חץ ישר 162"/>
          <p:cNvSpPr/>
          <p:nvPr/>
        </p:nvSpPr>
        <p:spPr>
          <a:xfrm>
            <a:off x="7420320" y="4959000"/>
            <a:ext cx="1496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מחבר חץ ישר 165"/>
          <p:cNvSpPr/>
          <p:nvPr/>
        </p:nvSpPr>
        <p:spPr>
          <a:xfrm>
            <a:off x="10347480" y="3598200"/>
            <a:ext cx="22068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מחבר חץ ישר 223"/>
          <p:cNvSpPr/>
          <p:nvPr/>
        </p:nvSpPr>
        <p:spPr>
          <a:xfrm flipV="1">
            <a:off x="3197880" y="1664280"/>
            <a:ext cx="155160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3" name="Group 56"/>
          <p:cNvGrpSpPr/>
          <p:nvPr/>
        </p:nvGrpSpPr>
        <p:grpSpPr>
          <a:xfrm>
            <a:off x="4892040" y="1355400"/>
            <a:ext cx="3358080" cy="987840"/>
            <a:chOff x="4892040" y="1355400"/>
            <a:chExt cx="3358080" cy="987840"/>
          </a:xfrm>
        </p:grpSpPr>
        <p:sp>
          <p:nvSpPr>
            <p:cNvPr id="204" name="מלבן: פינות מעוגלות 188"/>
            <p:cNvSpPr/>
            <p:nvPr/>
          </p:nvSpPr>
          <p:spPr>
            <a:xfrm>
              <a:off x="4892040" y="1355400"/>
              <a:ext cx="3358080" cy="9878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Bird_block_t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5" name="מלבן: פינות מעוגלות 17"/>
            <p:cNvSpPr/>
            <p:nvPr/>
          </p:nvSpPr>
          <p:spPr>
            <a:xfrm>
              <a:off x="5038200" y="1758960"/>
              <a:ext cx="854640" cy="434520"/>
            </a:xfrm>
            <a:prstGeom prst="roundRect">
              <a:avLst>
                <a:gd name="adj" fmla="val 16667"/>
              </a:avLst>
            </a:prstGeom>
            <a:solidFill>
              <a:srgbClr val="fdfd7b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Segoe UI Semilight"/>
                </a:rPr>
                <a:t>bird move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06" name="מלבן: פינות מעוגלות 18"/>
            <p:cNvSpPr/>
            <p:nvPr/>
          </p:nvSpPr>
          <p:spPr>
            <a:xfrm>
              <a:off x="6123240" y="1752840"/>
              <a:ext cx="854640" cy="434520"/>
            </a:xfrm>
            <a:prstGeom prst="roundRect">
              <a:avLst>
                <a:gd name="adj" fmla="val 16667"/>
              </a:avLst>
            </a:prstGeom>
            <a:solidFill>
              <a:srgbClr val="fdfd7b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Segoe UI Semilight"/>
                </a:rPr>
                <a:t>Square object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07" name="מלבן: פינות מעוגלות 19"/>
            <p:cNvSpPr/>
            <p:nvPr/>
          </p:nvSpPr>
          <p:spPr>
            <a:xfrm>
              <a:off x="7146360" y="1758600"/>
              <a:ext cx="995400" cy="434520"/>
            </a:xfrm>
            <a:prstGeom prst="roundRect">
              <a:avLst>
                <a:gd name="adj" fmla="val 16667"/>
              </a:avLst>
            </a:prstGeom>
            <a:solidFill>
              <a:srgbClr val="fdfd7b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Segoe UI Semilight"/>
                </a:rPr>
                <a:t>bird BitMap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08" name="Group 5"/>
          <p:cNvGrpSpPr/>
          <p:nvPr/>
        </p:nvGrpSpPr>
        <p:grpSpPr>
          <a:xfrm>
            <a:off x="626400" y="2513520"/>
            <a:ext cx="3557160" cy="1799280"/>
            <a:chOff x="626400" y="2513520"/>
            <a:chExt cx="3557160" cy="1799280"/>
          </a:xfrm>
        </p:grpSpPr>
        <p:sp>
          <p:nvSpPr>
            <p:cNvPr id="209" name="מלבן: פינות מעוגלות 177"/>
            <p:cNvSpPr/>
            <p:nvPr/>
          </p:nvSpPr>
          <p:spPr>
            <a:xfrm>
              <a:off x="626400" y="2513520"/>
              <a:ext cx="3557160" cy="179928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מלבן: פינות מעוגלות 167"/>
            <p:cNvSpPr/>
            <p:nvPr/>
          </p:nvSpPr>
          <p:spPr>
            <a:xfrm>
              <a:off x="2285280" y="3045240"/>
              <a:ext cx="1787040" cy="64584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Game Controller states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11" name="מלבן: פינות מעוגלות 168"/>
            <p:cNvSpPr/>
            <p:nvPr/>
          </p:nvSpPr>
          <p:spPr>
            <a:xfrm>
              <a:off x="728280" y="3033720"/>
              <a:ext cx="1449000" cy="4752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Collision Unit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12" name="מלבן: פינות מעוגלות 168"/>
            <p:cNvSpPr/>
            <p:nvPr/>
          </p:nvSpPr>
          <p:spPr>
            <a:xfrm>
              <a:off x="795960" y="3688560"/>
              <a:ext cx="1449000" cy="4752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Game Timer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13" name="מלבן: פינות מעוגלות 168"/>
            <p:cNvSpPr/>
            <p:nvPr/>
          </p:nvSpPr>
          <p:spPr>
            <a:xfrm>
              <a:off x="2479680" y="3733920"/>
              <a:ext cx="1449000" cy="4752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 Semilight"/>
                </a:rPr>
                <a:t>Object control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14" name="TextBox 3"/>
            <p:cNvSpPr/>
            <p:nvPr/>
          </p:nvSpPr>
          <p:spPr>
            <a:xfrm>
              <a:off x="1575360" y="2569320"/>
              <a:ext cx="19526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Game_control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215" name="Group 65"/>
          <p:cNvGrpSpPr/>
          <p:nvPr/>
        </p:nvGrpSpPr>
        <p:grpSpPr>
          <a:xfrm>
            <a:off x="687960" y="4622760"/>
            <a:ext cx="3358080" cy="1866240"/>
            <a:chOff x="687960" y="4622760"/>
            <a:chExt cx="3358080" cy="1866240"/>
          </a:xfrm>
        </p:grpSpPr>
        <p:sp>
          <p:nvSpPr>
            <p:cNvPr id="216" name="מלבן: פינות מעוגלות 188"/>
            <p:cNvSpPr/>
            <p:nvPr/>
          </p:nvSpPr>
          <p:spPr>
            <a:xfrm>
              <a:off x="687960" y="4622760"/>
              <a:ext cx="3358080" cy="1866240"/>
            </a:xfrm>
            <a:prstGeom prst="roundRect">
              <a:avLst>
                <a:gd name="adj" fmla="val 16667"/>
              </a:avLst>
            </a:prstGeom>
            <a:solidFill>
              <a:srgbClr val="f5414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Slingshot_block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7" name="מלבן: פינות מעוגלות 17"/>
            <p:cNvSpPr/>
            <p:nvPr/>
          </p:nvSpPr>
          <p:spPr>
            <a:xfrm>
              <a:off x="788040" y="5227920"/>
              <a:ext cx="1478880" cy="509040"/>
            </a:xfrm>
            <a:prstGeom prst="roundRect">
              <a:avLst>
                <a:gd name="adj" fmla="val 16667"/>
              </a:avLst>
            </a:prstGeom>
            <a:solidFill>
              <a:srgbClr val="facfc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Segoe UI Semilight"/>
                </a:rPr>
                <a:t>Line aim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8" name="מלבן: פינות מעוגלות 18"/>
            <p:cNvSpPr/>
            <p:nvPr/>
          </p:nvSpPr>
          <p:spPr>
            <a:xfrm>
              <a:off x="788040" y="5805720"/>
              <a:ext cx="1478880" cy="478800"/>
            </a:xfrm>
            <a:prstGeom prst="roundRect">
              <a:avLst>
                <a:gd name="adj" fmla="val 16667"/>
              </a:avLst>
            </a:prstGeom>
            <a:solidFill>
              <a:srgbClr val="facfc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00" spc="-1" strike="noStrike">
                  <a:solidFill>
                    <a:srgbClr val="000000"/>
                  </a:solidFill>
                  <a:latin typeface="Segoe UI Semilight"/>
                </a:rPr>
                <a:t>*power_control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19" name="מלבן: פינות מעוגלות 19"/>
            <p:cNvSpPr/>
            <p:nvPr/>
          </p:nvSpPr>
          <p:spPr>
            <a:xfrm>
              <a:off x="2367360" y="5777640"/>
              <a:ext cx="1478880" cy="547560"/>
            </a:xfrm>
            <a:prstGeom prst="roundRect">
              <a:avLst>
                <a:gd name="adj" fmla="val 16667"/>
              </a:avLst>
            </a:prstGeom>
            <a:solidFill>
              <a:srgbClr val="facfc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Segoe UI Semilight"/>
                </a:rPr>
                <a:t>SlingshotBitMap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20" name="מלבן: פינות מעוגלות 17"/>
            <p:cNvSpPr/>
            <p:nvPr/>
          </p:nvSpPr>
          <p:spPr>
            <a:xfrm>
              <a:off x="2367360" y="5219640"/>
              <a:ext cx="1478880" cy="509040"/>
            </a:xfrm>
            <a:prstGeom prst="roundRect">
              <a:avLst>
                <a:gd name="adj" fmla="val 16667"/>
              </a:avLst>
            </a:prstGeom>
            <a:solidFill>
              <a:srgbClr val="facfc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00" spc="-1" strike="noStrike">
                  <a:solidFill>
                    <a:srgbClr val="000000"/>
                  </a:solidFill>
                  <a:latin typeface="Segoe UI Semilight"/>
                </a:rPr>
                <a:t>slingshot</a:t>
              </a:r>
              <a:endParaRPr b="0" lang="en-US" sz="1100" spc="-1" strike="noStrike">
                <a:latin typeface="Arial"/>
              </a:endParaRPr>
            </a:p>
          </p:txBody>
        </p:sp>
      </p:grpSp>
      <p:sp>
        <p:nvSpPr>
          <p:cNvPr id="221" name="Straight Arrow Connector 77"/>
          <p:cNvSpPr/>
          <p:nvPr/>
        </p:nvSpPr>
        <p:spPr>
          <a:xfrm>
            <a:off x="2201400" y="4317840"/>
            <a:ext cx="360" cy="32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22" name="Straight Arrow Connector 79"/>
          <p:cNvSpPr/>
          <p:nvPr/>
        </p:nvSpPr>
        <p:spPr>
          <a:xfrm flipH="1">
            <a:off x="4236120" y="2278440"/>
            <a:ext cx="58464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23" name="Straight Arrow Connector 81"/>
          <p:cNvSpPr/>
          <p:nvPr/>
        </p:nvSpPr>
        <p:spPr>
          <a:xfrm flipH="1">
            <a:off x="4236120" y="3429000"/>
            <a:ext cx="58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24" name="מחבר חץ ישר 162"/>
          <p:cNvSpPr/>
          <p:nvPr/>
        </p:nvSpPr>
        <p:spPr>
          <a:xfrm>
            <a:off x="7123320" y="3520440"/>
            <a:ext cx="179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מחבר חץ ישר 162"/>
          <p:cNvSpPr/>
          <p:nvPr/>
        </p:nvSpPr>
        <p:spPr>
          <a:xfrm flipV="1">
            <a:off x="4072320" y="6044760"/>
            <a:ext cx="489600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מחבר חץ ישר 223"/>
          <p:cNvSpPr/>
          <p:nvPr/>
        </p:nvSpPr>
        <p:spPr>
          <a:xfrm flipV="1">
            <a:off x="2791440" y="2277720"/>
            <a:ext cx="523080" cy="17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מחבר חץ ישר 223"/>
          <p:cNvSpPr/>
          <p:nvPr/>
        </p:nvSpPr>
        <p:spPr>
          <a:xfrm flipV="1">
            <a:off x="8350200" y="2773080"/>
            <a:ext cx="59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TextBox 102"/>
          <p:cNvSpPr/>
          <p:nvPr/>
        </p:nvSpPr>
        <p:spPr>
          <a:xfrm>
            <a:off x="7840800" y="2589840"/>
            <a:ext cx="556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מלבן: פינות מעוגלות 181"/>
          <p:cNvSpPr/>
          <p:nvPr/>
        </p:nvSpPr>
        <p:spPr>
          <a:xfrm>
            <a:off x="4804920" y="5555880"/>
            <a:ext cx="3035880" cy="44064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Comment draw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מחבר חץ ישר 219"/>
          <p:cNvSpPr/>
          <p:nvPr/>
        </p:nvSpPr>
        <p:spPr>
          <a:xfrm>
            <a:off x="3985200" y="4502880"/>
            <a:ext cx="708120" cy="11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מחבר חץ ישר 162"/>
          <p:cNvSpPr/>
          <p:nvPr/>
        </p:nvSpPr>
        <p:spPr>
          <a:xfrm>
            <a:off x="7935120" y="5729040"/>
            <a:ext cx="100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e7e6e6">
                <a:lumMod val="10000"/>
              </a:srgbClr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he-IL" sz="4800" spc="-1" strike="noStrike">
                <a:solidFill>
                  <a:srgbClr val="92d050"/>
                </a:solidFill>
                <a:latin typeface="Agency FB"/>
                <a:cs typeface="Guttman Haim-Condensed"/>
              </a:rPr>
              <a:t>שרטוט הירארכיה עליונה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233" name="Group 1"/>
          <p:cNvGrpSpPr/>
          <p:nvPr/>
        </p:nvGrpSpPr>
        <p:grpSpPr>
          <a:xfrm>
            <a:off x="1981800" y="1856160"/>
            <a:ext cx="7828200" cy="4063320"/>
            <a:chOff x="1981800" y="1856160"/>
            <a:chExt cx="7828200" cy="4063320"/>
          </a:xfrm>
        </p:grpSpPr>
        <p:sp>
          <p:nvSpPr>
            <p:cNvPr id="234" name="מלבן: פינות מעוגלות 167">
              <a:hlinkClick r:id="rId1" action="ppaction://hlinksldjump"/>
            </p:cNvPr>
            <p:cNvSpPr/>
            <p:nvPr/>
          </p:nvSpPr>
          <p:spPr>
            <a:xfrm>
              <a:off x="1981800" y="185616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Interfaces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(CLK,KBD,MIF)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5" name="מלבן: פינות מעוגלות 160">
              <a:hlinkClick r:id="rId2" action="ppaction://hlinksldjump"/>
            </p:cNvPr>
            <p:cNvSpPr/>
            <p:nvPr/>
          </p:nvSpPr>
          <p:spPr>
            <a:xfrm>
              <a:off x="1981800" y="340272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COMMENT DRAW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6" name="מלבן: פינות מעוגלות 160">
              <a:hlinkClick r:id="rId3" action="ppaction://hlinksldjump"/>
            </p:cNvPr>
            <p:cNvSpPr/>
            <p:nvPr/>
          </p:nvSpPr>
          <p:spPr>
            <a:xfrm>
              <a:off x="1981800" y="494892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Sound Unit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7" name="מלבן: פינות מעוגלות 160">
              <a:hlinkClick r:id="rId4" action="ppaction://hlinksldjump"/>
            </p:cNvPr>
            <p:cNvSpPr/>
            <p:nvPr/>
          </p:nvSpPr>
          <p:spPr>
            <a:xfrm>
              <a:off x="4887000" y="340272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Power Control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8" name="מלבן: פינות מעוגלות 160">
              <a:hlinkClick r:id="rId5" action="ppaction://hlinksldjump"/>
            </p:cNvPr>
            <p:cNvSpPr/>
            <p:nvPr/>
          </p:nvSpPr>
          <p:spPr>
            <a:xfrm>
              <a:off x="4887000" y="494892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rgbClr val="ff7979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Slingshot block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9" name="מלבן: פינות מעוגלות 160">
              <a:hlinkClick r:id="rId6" action="ppaction://hlinksldjump"/>
            </p:cNvPr>
            <p:cNvSpPr/>
            <p:nvPr/>
          </p:nvSpPr>
          <p:spPr>
            <a:xfrm>
              <a:off x="4887000" y="185616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BACKGROUND DRAW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0" name="מלבן: פינות מעוגלות 167">
              <a:hlinkClick r:id="rId7" action="ppaction://hlinksldjump"/>
            </p:cNvPr>
            <p:cNvSpPr/>
            <p:nvPr/>
          </p:nvSpPr>
          <p:spPr>
            <a:xfrm>
              <a:off x="7791840" y="185616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PIG_DISPALY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1" name="מלבן: פינות מעוגלות 167">
              <a:hlinkClick r:id="rId8" action="ppaction://hlinksldjump"/>
            </p:cNvPr>
            <p:cNvSpPr/>
            <p:nvPr/>
          </p:nvSpPr>
          <p:spPr>
            <a:xfrm>
              <a:off x="7791840" y="340488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VGA Section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2" name="מלבן: פינות מעוגלות 167">
              <a:hlinkClick r:id="rId9" action="ppaction://hlinksldjump"/>
            </p:cNvPr>
            <p:cNvSpPr/>
            <p:nvPr/>
          </p:nvSpPr>
          <p:spPr>
            <a:xfrm>
              <a:off x="7791840" y="4947120"/>
              <a:ext cx="2018160" cy="97056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000000"/>
                  </a:solidFill>
                  <a:latin typeface="Segoe UI Semilight"/>
                </a:rPr>
                <a:t>Bird Block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3" name="מלבן: פינות מעוגלות 181">
            <a:hlinkClick r:id="rId10" action="ppaction://hlinksldjump"/>
          </p:cNvPr>
          <p:cNvSpPr/>
          <p:nvPr/>
        </p:nvSpPr>
        <p:spPr>
          <a:xfrm>
            <a:off x="10210320" y="4947120"/>
            <a:ext cx="1444320" cy="9705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Start and End instructions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מלבן 250"/>
          <p:cNvSpPr/>
          <p:nvPr/>
        </p:nvSpPr>
        <p:spPr>
          <a:xfrm>
            <a:off x="2733840" y="302040"/>
            <a:ext cx="632412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92d050"/>
                </a:solidFill>
                <a:latin typeface="Agency FB"/>
              </a:rPr>
              <a:t>Interfaces (CLK,KBD,MIF)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245" name="Picture 4" descr="BACK Arrow | Symbols - Arrow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0906200" y="182880"/>
            <a:ext cx="904680" cy="79164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5" descr=""/>
          <p:cNvPicPr/>
          <p:nvPr/>
        </p:nvPicPr>
        <p:blipFill>
          <a:blip r:embed="rId3"/>
          <a:stretch/>
        </p:blipFill>
        <p:spPr>
          <a:xfrm>
            <a:off x="363960" y="1290960"/>
            <a:ext cx="11463840" cy="50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</TotalTime>
  <Application>LibreOffice/7.3.7.2$Linux_X86_64 LibreOffice_project/30$Build-2</Application>
  <AppVersion>15.0000</AppVersion>
  <Words>814</Words>
  <Paragraphs>174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2023-09-11T07:18:34Z</dcterms:created>
  <dc:creator>Tomer Ben-Aroush</dc:creator>
  <dc:description/>
  <dc:language>en-US</dc:language>
  <cp:lastModifiedBy/>
  <dcterms:modified xsi:type="dcterms:W3CDTF">2025-03-27T22:59:33Z</dcterms:modified>
  <cp:revision>63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12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32</vt:i4>
  </property>
</Properties>
</file>